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20B0604020202020204" charset="0"/>
      <p:regular r:id="rId14"/>
      <p:bold r:id="rId15"/>
      <p:italic r:id="rId16"/>
      <p:boldItalic r:id="rId17"/>
    </p:embeddedFont>
    <p:embeddedFont>
      <p:font typeface="EB Garamond Medium" panose="020B0604020202020204" charset="0"/>
      <p:regular r:id="rId18"/>
      <p:bold r:id="rId19"/>
      <p:italic r:id="rId20"/>
      <p:boldItalic r:id="rId21"/>
    </p:embeddedFont>
    <p:embeddedFont>
      <p:font typeface="Public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84"/>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690568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hinesh4668/NM_CB6_1/tree/main/Task_1"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“E-Commerce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- 1</a:t>
            </a:r>
            <a:endParaRPr dirty="0"/>
          </a:p>
        </p:txBody>
      </p:sp>
      <p:sp>
        <p:nvSpPr>
          <p:cNvPr id="2" name="Google Shape;1833;p209">
            <a:extLst>
              <a:ext uri="{FF2B5EF4-FFF2-40B4-BE49-F238E27FC236}">
                <a16:creationId xmlns:a16="http://schemas.microsoft.com/office/drawing/2014/main" id="{DB75CAC8-5EF7-FD2F-5454-3E274FD1D5F4}"/>
              </a:ext>
            </a:extLst>
          </p:cNvPr>
          <p:cNvSpPr txBox="1">
            <a:spLocks/>
          </p:cNvSpPr>
          <p:nvPr/>
        </p:nvSpPr>
        <p:spPr>
          <a:xfrm>
            <a:off x="261255" y="3802076"/>
            <a:ext cx="3689400" cy="440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indent="0"/>
            <a:r>
              <a:rPr lang="en-US" dirty="0"/>
              <a:t>TEAM -CB6_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E-Commerce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sz="1200" dirty="0">
                <a:latin typeface="EB Garamond Medium"/>
                <a:ea typeface="EB Garamond Medium"/>
                <a:cs typeface="EB Garamond Medium"/>
                <a:sym typeface="EB Garamond Medium"/>
              </a:rPr>
              <a:t>In our Full Stack course, we're constructing an e-commerce platform using the robust PERN stack, seamlessly integrating PostgreSQL, Express, React, and Node.js. This project aims to deliver a feature-rich, scalable, and user-friendly online shopping experience.</a:t>
            </a:r>
            <a:endParaRPr sz="1200"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52855920"/>
              </p:ext>
            </p:extLst>
          </p:nvPr>
        </p:nvGraphicFramePr>
        <p:xfrm>
          <a:off x="144710" y="2190543"/>
          <a:ext cx="4279525" cy="2377260"/>
        </p:xfrm>
        <a:graphic>
          <a:graphicData uri="http://schemas.openxmlformats.org/drawingml/2006/table">
            <a:tbl>
              <a:tblPr>
                <a:noFill/>
                <a:tableStyleId>{5A4BF2BA-0B32-4039-8D23-6E65AF0657F0}</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au611720205004</a:t>
                      </a:r>
                      <a:endParaRPr sz="1400" u="none" strike="noStrike" cap="none"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00" u="none" strike="noStrike" cap="none" dirty="0">
                          <a:solidFill>
                            <a:schemeClr val="bg1"/>
                          </a:solidFill>
                        </a:rPr>
                        <a:t>DHINESHKUMAR T</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au611720205005</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HARINATH C</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au611720205006</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JOHNSON C</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au611720205013</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PRASATH M</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au611720205015</a:t>
                      </a:r>
                      <a:endParaRPr sz="14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solidFill>
                            <a:schemeClr val="bg1"/>
                          </a:solidFill>
                        </a:rPr>
                        <a:t>SAKTHIVEL P</a:t>
                      </a:r>
                      <a:endParaRPr sz="1000"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a:solidFill>
                            <a:schemeClr val="bg1"/>
                          </a:solidFill>
                        </a:rPr>
                        <a:t>CB6_1</a:t>
                      </a:r>
                      <a:endParaRPr sz="1050" u="none" strike="noStrike" cap="none" dirty="0">
                        <a:solidFill>
                          <a:schemeClr val="bg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dirty="0">
                <a:solidFill>
                  <a:srgbClr val="0B5394"/>
                </a:solidFill>
                <a:latin typeface="EB Garamond Medium"/>
                <a:ea typeface="EB Garamond Medium"/>
                <a:cs typeface="EB Garamond Medium"/>
                <a:sym typeface="EB Garamond Medium"/>
              </a:rPr>
              <a:t>Creation of SRS &amp; </a:t>
            </a:r>
            <a:r>
              <a:rPr lang="en-US" sz="1600" b="1" i="0" u="none" strike="noStrike" cap="none" dirty="0" err="1">
                <a:solidFill>
                  <a:srgbClr val="0B5394"/>
                </a:solidFill>
                <a:latin typeface="EB Garamond Medium"/>
                <a:ea typeface="EB Garamond Medium"/>
                <a:cs typeface="EB Garamond Medium"/>
                <a:sym typeface="EB Garamond Medium"/>
              </a:rPr>
              <a:t>Github</a:t>
            </a:r>
            <a:endParaRPr sz="1600" b="1" i="0" u="none" strike="noStrike" cap="none" dirty="0">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Create SRS : “E-Commerce Website ”</a:t>
            </a:r>
            <a:endParaRPr sz="1400" b="0" i="0" u="none" strike="noStrike" cap="none" dirty="0">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Creation &amp; Set-up of </a:t>
            </a:r>
            <a:r>
              <a:rPr lang="en-US" sz="1400" b="0" i="0" u="none" strike="noStrike" cap="none" dirty="0" err="1">
                <a:solidFill>
                  <a:schemeClr val="dk1"/>
                </a:solidFill>
                <a:latin typeface="EB Garamond Medium"/>
                <a:ea typeface="EB Garamond Medium"/>
                <a:cs typeface="EB Garamond Medium"/>
                <a:sym typeface="EB Garamond Medium"/>
              </a:rPr>
              <a:t>Github</a:t>
            </a:r>
            <a:r>
              <a:rPr lang="en-US" sz="1400" b="0" i="0" u="none" strike="noStrike" cap="none" dirty="0">
                <a:solidFill>
                  <a:schemeClr val="dk1"/>
                </a:solidFill>
                <a:latin typeface="EB Garamond Medium"/>
                <a:ea typeface="EB Garamond Medium"/>
                <a:cs typeface="EB Garamond Medium"/>
                <a:sym typeface="EB Garamond Medium"/>
              </a:rPr>
              <a:t> account</a:t>
            </a:r>
            <a:endParaRPr sz="1400" b="0" i="0" u="none" strike="noStrike" cap="none" dirty="0">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dirty="0">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dirty="0">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sz="1800" b="1" i="0" u="none" strike="noStrike" cap="none" dirty="0">
              <a:solidFill>
                <a:srgbClr val="000000"/>
              </a:solidFill>
              <a:latin typeface="EB Garamond"/>
              <a:ea typeface="EB Garamond"/>
              <a:cs typeface="EB Garamond"/>
              <a:sym typeface="EB Garamond"/>
            </a:endParaRPr>
          </a:p>
        </p:txBody>
      </p:sp>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6A191B26-3BC7-4BCC-29B5-C8FDF171DA16}"/>
              </a:ext>
            </a:extLst>
          </p:cNvPr>
          <p:cNvSpPr txBox="1"/>
          <p:nvPr/>
        </p:nvSpPr>
        <p:spPr>
          <a:xfrm>
            <a:off x="546804" y="702365"/>
            <a:ext cx="8358657" cy="2123658"/>
          </a:xfrm>
          <a:prstGeom prst="rect">
            <a:avLst/>
          </a:prstGeom>
          <a:noFill/>
        </p:spPr>
        <p:txBody>
          <a:bodyPr wrap="square" rtlCol="0">
            <a:spAutoFit/>
          </a:bodyPr>
          <a:lstStyle/>
          <a:p>
            <a:pPr marL="342900" indent="-342900">
              <a:buFont typeface="+mj-lt"/>
              <a:buAutoNum type="arabicPeriod"/>
            </a:pPr>
            <a:r>
              <a:rPr lang="en-US" sz="1100" b="1" dirty="0">
                <a:latin typeface="EB Garamond" panose="00000500000000000000" pitchFamily="2" charset="0"/>
                <a:ea typeface="EB Garamond" panose="00000500000000000000" pitchFamily="2" charset="0"/>
              </a:rPr>
              <a:t>Project Planning</a:t>
            </a:r>
            <a:r>
              <a:rPr lang="en-US" sz="1100" dirty="0">
                <a:latin typeface="EB Garamond" panose="00000500000000000000" pitchFamily="2" charset="0"/>
                <a:ea typeface="EB Garamond" panose="00000500000000000000" pitchFamily="2" charset="0"/>
              </a:rPr>
              <a:t>: Start with comprehensive planning, defining goals, features, and target audience.</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Backend Development</a:t>
            </a:r>
            <a:r>
              <a:rPr lang="en-US" sz="1100" dirty="0">
                <a:latin typeface="EB Garamond" panose="00000500000000000000" pitchFamily="2" charset="0"/>
                <a:ea typeface="EB Garamond" panose="00000500000000000000" pitchFamily="2" charset="0"/>
              </a:rPr>
              <a:t>: Utilize Node.js and Express for creating a robust server, while MongoDB stores product data.</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Frontend Design</a:t>
            </a:r>
            <a:r>
              <a:rPr lang="en-US" sz="1100" dirty="0">
                <a:latin typeface="EB Garamond" panose="00000500000000000000" pitchFamily="2" charset="0"/>
                <a:ea typeface="EB Garamond" panose="00000500000000000000" pitchFamily="2" charset="0"/>
              </a:rPr>
              <a:t>: Employ React for building a responsive, interactive user interface (UI).</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User Authentication</a:t>
            </a:r>
            <a:r>
              <a:rPr lang="en-US" sz="1100" dirty="0">
                <a:latin typeface="EB Garamond" panose="00000500000000000000" pitchFamily="2" charset="0"/>
                <a:ea typeface="EB Garamond" panose="00000500000000000000" pitchFamily="2" charset="0"/>
              </a:rPr>
              <a:t>: Implement secure authentication and authorization mechanisms.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Product Catalog</a:t>
            </a:r>
            <a:r>
              <a:rPr lang="en-US" sz="1100" dirty="0">
                <a:latin typeface="EB Garamond" panose="00000500000000000000" pitchFamily="2" charset="0"/>
                <a:ea typeface="EB Garamond" panose="00000500000000000000" pitchFamily="2" charset="0"/>
              </a:rPr>
              <a:t>: Create a dynamic catalog for showcasing products, including images and descriptions.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Shopping Cart</a:t>
            </a:r>
            <a:r>
              <a:rPr lang="en-US" sz="1100" dirty="0">
                <a:latin typeface="EB Garamond" panose="00000500000000000000" pitchFamily="2" charset="0"/>
                <a:ea typeface="EB Garamond" panose="00000500000000000000" pitchFamily="2" charset="0"/>
              </a:rPr>
              <a:t>: Develop a shopping cart system for users to add and manage items.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Payment Integration</a:t>
            </a:r>
            <a:r>
              <a:rPr lang="en-US" sz="1100" dirty="0">
                <a:latin typeface="EB Garamond" panose="00000500000000000000" pitchFamily="2" charset="0"/>
                <a:ea typeface="EB Garamond" panose="00000500000000000000" pitchFamily="2" charset="0"/>
              </a:rPr>
              <a:t>: Integrate payment gateways for secure transactions.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Order Management</a:t>
            </a:r>
            <a:r>
              <a:rPr lang="en-US" sz="1100" dirty="0">
                <a:latin typeface="EB Garamond" panose="00000500000000000000" pitchFamily="2" charset="0"/>
                <a:ea typeface="EB Garamond" panose="00000500000000000000" pitchFamily="2" charset="0"/>
              </a:rPr>
              <a:t>: Implement order tracking, history, and email notifications.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User Reviews</a:t>
            </a:r>
            <a:r>
              <a:rPr lang="en-US" sz="1100" dirty="0">
                <a:latin typeface="EB Garamond" panose="00000500000000000000" pitchFamily="2" charset="0"/>
                <a:ea typeface="EB Garamond" panose="00000500000000000000" pitchFamily="2" charset="0"/>
              </a:rPr>
              <a:t>: Enable customers to leave reviews and ratings for products.</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Testing</a:t>
            </a:r>
            <a:r>
              <a:rPr lang="en-US" sz="1100" dirty="0">
                <a:latin typeface="EB Garamond" panose="00000500000000000000" pitchFamily="2" charset="0"/>
                <a:ea typeface="EB Garamond" panose="00000500000000000000" pitchFamily="2" charset="0"/>
              </a:rPr>
              <a:t>: Rigorously test all components, including security and performance.</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Deployment</a:t>
            </a:r>
            <a:r>
              <a:rPr lang="en-US" sz="1100" dirty="0">
                <a:latin typeface="EB Garamond" panose="00000500000000000000" pitchFamily="2" charset="0"/>
                <a:ea typeface="EB Garamond" panose="00000500000000000000" pitchFamily="2" charset="0"/>
              </a:rPr>
              <a:t>: Deploy the website on a hosting platform, ensuring scalability.</a:t>
            </a:r>
          </a:p>
          <a:p>
            <a:pPr marL="342900" indent="-342900">
              <a:buFont typeface="+mj-lt"/>
              <a:buAutoNum type="arabicPeriod"/>
            </a:pPr>
            <a:r>
              <a:rPr lang="en-US" sz="1100" b="1" dirty="0">
                <a:latin typeface="EB Garamond" panose="00000500000000000000" pitchFamily="2" charset="0"/>
                <a:ea typeface="EB Garamond" panose="00000500000000000000" pitchFamily="2" charset="0"/>
              </a:rPr>
              <a:t>Maintenance and Optimization</a:t>
            </a:r>
            <a:r>
              <a:rPr lang="en-US" sz="1100" dirty="0">
                <a:latin typeface="EB Garamond" panose="00000500000000000000" pitchFamily="2" charset="0"/>
                <a:ea typeface="EB Garamond" panose="00000500000000000000" pitchFamily="2" charset="0"/>
              </a:rPr>
              <a:t>: Continuously update and optimize the platform based on user feedback and evolving industry trends.</a:t>
            </a:r>
            <a:endParaRPr lang="en-IN" sz="1100" dirty="0">
              <a:latin typeface="EB Garamond" panose="00000500000000000000" pitchFamily="2" charset="0"/>
              <a:ea typeface="EB Garamond" panose="00000500000000000000" pitchFamily="2" charset="0"/>
            </a:endParaRPr>
          </a:p>
        </p:txBody>
      </p:sp>
      <p:sp>
        <p:nvSpPr>
          <p:cNvPr id="3" name="TextBox 2">
            <a:extLst>
              <a:ext uri="{FF2B5EF4-FFF2-40B4-BE49-F238E27FC236}">
                <a16:creationId xmlns:a16="http://schemas.microsoft.com/office/drawing/2014/main" id="{1713F9FA-DC35-0382-6017-B991820F7F6A}"/>
              </a:ext>
            </a:extLst>
          </p:cNvPr>
          <p:cNvSpPr txBox="1"/>
          <p:nvPr/>
        </p:nvSpPr>
        <p:spPr>
          <a:xfrm>
            <a:off x="546804" y="3245721"/>
            <a:ext cx="8358657" cy="1600438"/>
          </a:xfrm>
          <a:prstGeom prst="rect">
            <a:avLst/>
          </a:prstGeom>
          <a:noFill/>
        </p:spPr>
        <p:txBody>
          <a:bodyPr wrap="square" rtlCol="0">
            <a:spAutoFit/>
          </a:bodyPr>
          <a:lstStyle/>
          <a:p>
            <a:pPr lvl="2"/>
            <a:r>
              <a:rPr lang="en-US" dirty="0">
                <a:latin typeface="EB Garamond" panose="00000500000000000000" pitchFamily="2" charset="0"/>
                <a:ea typeface="EB Garamond" panose="00000500000000000000" pitchFamily="2" charset="0"/>
              </a:rPr>
              <a:t>Developing an e-commerce site with the MERN stack involves meticulous planning, creating a robust backend with Node.js and Express, and a dynamic frontend using React. Secure user authentication, product catalog management, and a user-friendly shopping cart system are integral. Integration of trusted payment gateways, order processing, and user reviews enhance the user experience. Rigorous testing ensures reliability. Skills and knowledge development in JavaScript, MongoDB, React, and Node.js are essential. Scalable deployment optimizes performance. Continuous post-launch maintenance and optimization adapt to evolving trends, fostering skill and knowledge growth for a feature-rich, user-friendly e-commerce platform.</a:t>
            </a:r>
            <a:endParaRPr lang="en-IN" dirty="0">
              <a:latin typeface="EB Garamond" panose="00000500000000000000" pitchFamily="2" charset="0"/>
              <a:ea typeface="EB Garamond" panose="00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4058156" y="1435708"/>
            <a:ext cx="2722200" cy="1938952"/>
          </a:xfrm>
          <a:prstGeom prst="rect">
            <a:avLst/>
          </a:prstGeom>
          <a:noFill/>
          <a:ln>
            <a:noFill/>
          </a:ln>
        </p:spPr>
        <p:txBody>
          <a:bodyPr spcFirstLastPara="1" wrap="square" lIns="91425" tIns="45700" rIns="91425" bIns="45700" anchor="ctr" anchorCtr="0">
            <a:spAutoFit/>
          </a:bodyPr>
          <a:lstStyle/>
          <a:p>
            <a:pPr marL="342900" lvl="0" indent="-342900" algn="ctr" rtl="0">
              <a:lnSpc>
                <a:spcPct val="100000"/>
              </a:lnSpc>
              <a:spcBef>
                <a:spcPts val="0"/>
              </a:spcBef>
              <a:spcAft>
                <a:spcPts val="0"/>
              </a:spcAft>
              <a:buClr>
                <a:srgbClr val="BD8738"/>
              </a:buClr>
              <a:buSzPts val="2000"/>
              <a:buAutoNum type="arabicPeriod"/>
            </a:pPr>
            <a:r>
              <a:rPr lang="en-IN" sz="1000" dirty="0">
                <a:solidFill>
                  <a:schemeClr val="tx2"/>
                </a:solidFill>
                <a:hlinkClick r:id="rId3">
                  <a:extLst>
                    <a:ext uri="{A12FA001-AC4F-418D-AE19-62706E023703}">
                      <ahyp:hlinkClr xmlns:ahyp="http://schemas.microsoft.com/office/drawing/2018/hyperlinkcolor" val="tx"/>
                    </a:ext>
                  </a:extLst>
                </a:hlinkClick>
              </a:rPr>
              <a:t>NM_CB6_1/Task_1 at main · Dhinesh4668/NM_CB6_1 (github.com)</a:t>
            </a:r>
            <a:endParaRPr lang="en-IN" sz="1000" dirty="0">
              <a:solidFill>
                <a:schemeClr val="tx2"/>
              </a:solidFill>
            </a:endParaRPr>
          </a:p>
          <a:p>
            <a:pPr marL="342900" lvl="0" indent="-342900">
              <a:buAutoNum type="arabicPeriod"/>
            </a:pPr>
            <a:r>
              <a:rPr lang="en-IN" sz="1000" dirty="0">
                <a:solidFill>
                  <a:schemeClr val="tx2"/>
                </a:solidFill>
              </a:rPr>
              <a:t>github.com/Harinath1214/CB6_1/tree/main/Task_1</a:t>
            </a:r>
          </a:p>
          <a:p>
            <a:pPr marL="342900" lvl="0" indent="-342900">
              <a:buAutoNum type="arabicPeriod"/>
            </a:pPr>
            <a:r>
              <a:rPr lang="en-US" sz="1000" i="0" dirty="0">
                <a:solidFill>
                  <a:schemeClr val="tx2"/>
                </a:solidFill>
                <a:latin typeface="Public Sans" panose="020B0604020202020204" charset="0"/>
                <a:ea typeface="EB Garamond SemiBold"/>
                <a:cs typeface="EB Garamond SemiBold"/>
                <a:sym typeface="EB Garamond SemiBold"/>
              </a:rPr>
              <a:t>github.com/Johnson26JK/NM_CB6_1/tree/main/Task_1</a:t>
            </a:r>
          </a:p>
          <a:p>
            <a:pPr marL="342900" lvl="0" indent="-342900">
              <a:buAutoNum type="arabicPeriod"/>
            </a:pPr>
            <a:r>
              <a:rPr lang="en-US" sz="1000" i="0" dirty="0">
                <a:solidFill>
                  <a:schemeClr val="tx2"/>
                </a:solidFill>
                <a:latin typeface="Public Sans" panose="020B0604020202020204" charset="0"/>
                <a:ea typeface="EB Garamond SemiBold"/>
                <a:cs typeface="EB Garamond SemiBold"/>
                <a:sym typeface="EB Garamond SemiBold"/>
              </a:rPr>
              <a:t>github.com/Prasath1528/NM_CB6_1/tree/main/Task_1</a:t>
            </a:r>
          </a:p>
          <a:p>
            <a:pPr marL="342900" lvl="0" indent="-342900">
              <a:buAutoNum type="arabicPeriod"/>
            </a:pPr>
            <a:r>
              <a:rPr lang="en-US" sz="1000" i="0" dirty="0">
                <a:solidFill>
                  <a:schemeClr val="tx2"/>
                </a:solidFill>
                <a:latin typeface="Public Sans" panose="020B0604020202020204" charset="0"/>
                <a:ea typeface="EB Garamond SemiBold"/>
                <a:cs typeface="EB Garamond SemiBold"/>
                <a:sym typeface="EB Garamond SemiBold"/>
              </a:rPr>
              <a:t>github.com/sakthisakthivel688/NM_CB6_1/tree/main/Task_1</a:t>
            </a:r>
          </a:p>
          <a:p>
            <a:pPr marL="342900" lvl="0" indent="-342900">
              <a:buAutoNum type="arabicPeriod"/>
            </a:pPr>
            <a:endParaRPr lang="en-US" sz="1000" i="0" dirty="0">
              <a:solidFill>
                <a:schemeClr val="tx2"/>
              </a:solidFill>
              <a:latin typeface="Public Sans" panose="020B0604020202020204" charset="0"/>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595</Words>
  <Application>Microsoft Office PowerPoint</Application>
  <PresentationFormat>On-screen Show (16:9)</PresentationFormat>
  <Paragraphs>66</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EB Garamond SemiBold</vt:lpstr>
      <vt:lpstr>Noto Sans Symbols</vt:lpstr>
      <vt:lpstr>EB Garamond</vt:lpstr>
      <vt:lpstr>EB Garamond Medium</vt:lpstr>
      <vt:lpstr>arial</vt:lpstr>
      <vt:lpstr>Public Sans</vt:lpstr>
      <vt:lpstr>Calibri</vt:lpstr>
      <vt:lpstr>arial</vt:lpstr>
      <vt:lpstr>Simple Light</vt:lpstr>
      <vt:lpstr>PowerPoint Presentation</vt:lpstr>
      <vt:lpstr>E-Commerce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HARINATH</cp:lastModifiedBy>
  <cp:revision>7</cp:revision>
  <dcterms:created xsi:type="dcterms:W3CDTF">2020-08-13T11:21:46Z</dcterms:created>
  <dcterms:modified xsi:type="dcterms:W3CDTF">2023-11-02T07:08:51Z</dcterms:modified>
</cp:coreProperties>
</file>